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Poppins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slide" Target="slides/slide20.xml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bd7b4ba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4bd7b4ba2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eeexplore.ieee.org/stamp/stamp.jsp?arnumber=9423993" TargetMode="External"/><Relationship Id="rId4" Type="http://schemas.openxmlformats.org/officeDocument/2006/relationships/hyperlink" Target="https://ieeexplore.ieee.org/stamp/stamp.jsp?arnumber=9423993" TargetMode="External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eeexplore.ieee.org/stamp/stamp.jsp?arnumber=9423993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4706600" y="91083"/>
            <a:ext cx="3234554" cy="9960173"/>
            <a:chOff x="0" y="-38100"/>
            <a:chExt cx="985075" cy="2623256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985075" cy="2585156"/>
            </a:xfrm>
            <a:custGeom>
              <a:rect b="b" l="l" r="r" t="t"/>
              <a:pathLst>
                <a:path extrusionOk="0" h="2585156" w="985075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23058"/>
                  </a:lnTo>
                  <a:cubicBezTo>
                    <a:pt x="985075" y="2539527"/>
                    <a:pt x="978533" y="2555322"/>
                    <a:pt x="966887" y="2566968"/>
                  </a:cubicBezTo>
                  <a:cubicBezTo>
                    <a:pt x="955242" y="2578613"/>
                    <a:pt x="939447" y="2585156"/>
                    <a:pt x="922978" y="2585156"/>
                  </a:cubicBezTo>
                  <a:lnTo>
                    <a:pt x="62098" y="2585156"/>
                  </a:lnTo>
                  <a:cubicBezTo>
                    <a:pt x="45628" y="2585156"/>
                    <a:pt x="29833" y="2578613"/>
                    <a:pt x="18188" y="2566968"/>
                  </a:cubicBezTo>
                  <a:cubicBezTo>
                    <a:pt x="6542" y="2555322"/>
                    <a:pt x="0" y="2539527"/>
                    <a:pt x="0" y="2523058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 txBox="1"/>
          <p:nvPr/>
        </p:nvSpPr>
        <p:spPr>
          <a:xfrm>
            <a:off x="327796" y="1497157"/>
            <a:ext cx="10559770" cy="2001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81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Deep learning-based Food Recipe Generator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09600" y="7272161"/>
            <a:ext cx="2474760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Supervisor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664979" y="4832681"/>
            <a:ext cx="9241637" cy="2009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Tata Lakshmi Durga Likhitha (AP19110010001)</a:t>
            </a:r>
            <a:endParaRPr/>
          </a:p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Valavala Mahesh (AP19110010388)</a:t>
            </a:r>
            <a:endParaRPr/>
          </a:p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Koliparthi Durgavamsi (AP19110010392)</a:t>
            </a:r>
            <a:endParaRPr/>
          </a:p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Godavarthi Venkata Narasamma (AP19110010421)</a:t>
            </a:r>
            <a:endParaRPr/>
          </a:p>
          <a:p>
            <a:pPr indent="0" lvl="0" marL="0" marR="0" rtl="0" algn="l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10849466" y="91083"/>
            <a:ext cx="6382322" cy="6874075"/>
            <a:chOff x="0" y="0"/>
            <a:chExt cx="6350000" cy="6558280"/>
          </a:xfrm>
        </p:grpSpPr>
        <p:sp>
          <p:nvSpPr>
            <p:cNvPr id="91" name="Google Shape;91;p13"/>
            <p:cNvSpPr/>
            <p:nvPr/>
          </p:nvSpPr>
          <p:spPr>
            <a:xfrm>
              <a:off x="74930" y="74930"/>
              <a:ext cx="6200140" cy="6408420"/>
            </a:xfrm>
            <a:custGeom>
              <a:rect b="b" l="l" r="r" t="t"/>
              <a:pathLst>
                <a:path extrusionOk="0"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8116" l="0" r="-692" t="-28101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0" y="0"/>
              <a:ext cx="6350000" cy="6558280"/>
            </a:xfrm>
            <a:custGeom>
              <a:rect b="b" l="l" r="r" t="t"/>
              <a:pathLst>
                <a:path extrusionOk="0"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609600" y="4495789"/>
            <a:ext cx="2474760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Presented By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531313" y="7801170"/>
            <a:ext cx="9483509" cy="1079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Dr. Pandu Sowkuntla</a:t>
            </a:r>
            <a:endParaRPr/>
          </a:p>
          <a:p>
            <a:pPr indent="0" lvl="0" marL="0" marR="0" rtl="0" algn="just">
              <a:lnSpc>
                <a:spcPct val="100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Assistant Professor,</a:t>
            </a:r>
            <a:endParaRPr/>
          </a:p>
          <a:p>
            <a:pPr indent="0" lvl="0" marL="0" marR="0" rtl="0" algn="just">
              <a:lnSpc>
                <a:spcPct val="100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Department of Computer Science and Engineering</a:t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7457" y="7072009"/>
            <a:ext cx="4190093" cy="178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2"/>
          <p:cNvGrpSpPr/>
          <p:nvPr/>
        </p:nvGrpSpPr>
        <p:grpSpPr>
          <a:xfrm>
            <a:off x="12286425" y="1380075"/>
            <a:ext cx="5786783" cy="9648264"/>
            <a:chOff x="-23308" y="-38100"/>
            <a:chExt cx="1524081" cy="2678511"/>
          </a:xfrm>
        </p:grpSpPr>
        <p:sp>
          <p:nvSpPr>
            <p:cNvPr id="183" name="Google Shape;183;p22"/>
            <p:cNvSpPr/>
            <p:nvPr/>
          </p:nvSpPr>
          <p:spPr>
            <a:xfrm>
              <a:off x="-23308" y="42996"/>
              <a:ext cx="1524081" cy="2597415"/>
            </a:xfrm>
            <a:custGeom>
              <a:rect b="b" l="l" r="r" t="t"/>
              <a:pathLst>
                <a:path extrusionOk="0" h="2597415" w="1524081">
                  <a:moveTo>
                    <a:pt x="40136" y="0"/>
                  </a:moveTo>
                  <a:lnTo>
                    <a:pt x="1483945" y="0"/>
                  </a:lnTo>
                  <a:cubicBezTo>
                    <a:pt x="1494589" y="0"/>
                    <a:pt x="1504798" y="4229"/>
                    <a:pt x="1512325" y="11756"/>
                  </a:cubicBezTo>
                  <a:cubicBezTo>
                    <a:pt x="1519852" y="19283"/>
                    <a:pt x="1524081" y="29491"/>
                    <a:pt x="1524081" y="40136"/>
                  </a:cubicBezTo>
                  <a:lnTo>
                    <a:pt x="1524081" y="2557279"/>
                  </a:lnTo>
                  <a:cubicBezTo>
                    <a:pt x="1524081" y="2579445"/>
                    <a:pt x="1506111" y="2597415"/>
                    <a:pt x="1483945" y="2597415"/>
                  </a:cubicBezTo>
                  <a:lnTo>
                    <a:pt x="40136" y="2597415"/>
                  </a:lnTo>
                  <a:cubicBezTo>
                    <a:pt x="17970" y="2597415"/>
                    <a:pt x="0" y="2579445"/>
                    <a:pt x="0" y="2557279"/>
                  </a:cubicBezTo>
                  <a:lnTo>
                    <a:pt x="0" y="40136"/>
                  </a:lnTo>
                  <a:cubicBezTo>
                    <a:pt x="0" y="17970"/>
                    <a:pt x="17970" y="0"/>
                    <a:pt x="40136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2"/>
          <p:cNvSpPr txBox="1"/>
          <p:nvPr/>
        </p:nvSpPr>
        <p:spPr>
          <a:xfrm>
            <a:off x="453725" y="1727350"/>
            <a:ext cx="10707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Models used in experiments</a:t>
            </a:r>
            <a:endParaRPr b="1" sz="4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0" y="3475997"/>
            <a:ext cx="7234200" cy="5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CNN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MiniVGG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MiniGoogleNet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MiniAlexNet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40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CNN with 2 fully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  connected layer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76350" y="456675"/>
            <a:ext cx="1351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 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00" y="3049575"/>
            <a:ext cx="12792549" cy="53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7139" r="7139" t="0"/>
          <a:stretch/>
        </p:blipFill>
        <p:spPr>
          <a:xfrm>
            <a:off x="403488" y="2410584"/>
            <a:ext cx="5565360" cy="66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 b="0" l="97" r="97" t="0"/>
          <a:stretch/>
        </p:blipFill>
        <p:spPr>
          <a:xfrm>
            <a:off x="6357002" y="2410584"/>
            <a:ext cx="5565360" cy="66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5">
            <a:alphaModFix/>
          </a:blip>
          <a:srcRect b="0" l="7891" r="7891" t="0"/>
          <a:stretch/>
        </p:blipFill>
        <p:spPr>
          <a:xfrm>
            <a:off x="12310500" y="2357100"/>
            <a:ext cx="5565350" cy="6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669000" y="476275"/>
            <a:ext cx="14533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 sz="60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Classification results</a:t>
            </a:r>
            <a:endParaRPr b="1" sz="4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1028700" y="9167599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CNN - 99.92%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6775425" y="9278203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AlexNet - 99.7%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12676003" y="9299393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VGG - 99.66%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107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5648" l="0" r="1188" t="375"/>
          <a:stretch/>
        </p:blipFill>
        <p:spPr>
          <a:xfrm>
            <a:off x="1312725" y="2252900"/>
            <a:ext cx="16425275" cy="7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424550" y="1380072"/>
            <a:ext cx="9409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 b="1" sz="4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880000" y="2472950"/>
            <a:ext cx="234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244425" y="271875"/>
            <a:ext cx="1298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</a:t>
            </a: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contd..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9395" l="-610" r="610" t="-4388"/>
          <a:stretch/>
        </p:blipFill>
        <p:spPr>
          <a:xfrm>
            <a:off x="1137725" y="1794875"/>
            <a:ext cx="16611601" cy="76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762000" y="0"/>
            <a:ext cx="975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407400" y="135950"/>
            <a:ext cx="1306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</a:t>
            </a: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contd..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488900" y="1108200"/>
            <a:ext cx="975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75" y="2160575"/>
            <a:ext cx="17103350" cy="72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4390" l="0" r="181" t="765"/>
          <a:stretch/>
        </p:blipFill>
        <p:spPr>
          <a:xfrm>
            <a:off x="1529275" y="2013650"/>
            <a:ext cx="13854177" cy="82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611100" y="228325"/>
            <a:ext cx="1257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704175" y="1151725"/>
            <a:ext cx="9007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551700" y="2035200"/>
            <a:ext cx="17184600" cy="7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707" lvl="1" marL="604487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Limited Dataset: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Currently, our dataset contains nearly 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10,000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food images, which may limit the accuracy and diversity of recipe generation. Expanding the dataset will improve performance.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124507" lvl="1" marL="604487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27707" lvl="1" marL="604487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Voice Integration: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Adding voice to the generated recipe introduces potential challenges in transcription and pronunciation accuracy.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124507" lvl="1" marL="604487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27707" lvl="1" marL="604487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Instruction Complexity: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The system may face limitations in accuracy for complex cooking techniques, and additional context is required in generated recipe instructions.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62225" y="746111"/>
            <a:ext cx="138630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Limitations for proposed work</a:t>
            </a:r>
            <a:endParaRPr b="1" sz="6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691575" y="1999875"/>
            <a:ext cx="13183800" cy="7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Proposed image-to-recipe system: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Generates recipes from food images, including title, ingredients, and cooking instructions.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Model comparison: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Evaluated accuracy by comparing with other models and selected the most suitable algorithm.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Ingredient and instruction prediction: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Initially predicted ingredients, then generated instructions based on images and inferred ingredients.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8625" y="2484925"/>
            <a:ext cx="3805100" cy="61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407047" y="543450"/>
            <a:ext cx="648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Conclusion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584400" y="2450802"/>
            <a:ext cx="11476800" cy="7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In the future, We plan to improve the generated recipe by adding voice functionality.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Additionally, we will expand the dataset, explore various training models, and include reference links, such as videos, to enhance the recipe generation with additional instructions and references.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2654" y="2895033"/>
            <a:ext cx="4406646" cy="4930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584399" y="456675"/>
            <a:ext cx="54900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Future work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/>
        </p:nvSpPr>
        <p:spPr>
          <a:xfrm>
            <a:off x="253714" y="539261"/>
            <a:ext cx="431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Refrences</a:t>
            </a:r>
            <a:endParaRPr b="1" i="0" sz="60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37375" y="2176850"/>
            <a:ext cx="17416500" cy="8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1]Li, K., &amp; Chen, Y. (2021). DeepRecipes: Exploring Massive Online Recipes and Recovering Food Ingredient Amounts.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Retrieved from </a:t>
            </a:r>
            <a:r>
              <a:rPr i="0" lang="en-US" sz="2700" u="sng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https://ieeexplore.ieee.org/stamp/stamp.jsp?arnumber=9423993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sng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[2]H. Wang, G. Lin, S. C. H. Hoi and C. Miao, "Learning Structural Representations for Recipe Generation and Food Retrieval," in IEEE Transactions on Pattern Analysis and Machine Intelligence, vol. 45, no. 3, pp. 3363-3377, 1 March 2023, doi: 10.1109/TPAMI.2022.3181294.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70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Hassannejad, H., Kiani, M., Salvador, A., &amp; Eirinaki, M. (2021). Large Scale Visual Food Recognition. arXiv preprint arXiv:2103.16107.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A. Salvador, M. Drozdzal, X. Giro-i-Nieto and A. Romero, "Inverse Cooking: Recipe Generation From Food Images," 2019 IEEE/CVF Conference on Computer Vision and Pattern Recognition (CVPR), Long Beach, CA, USA, 2019, pp. 10445-10454, doi: 10.1109/CVPR.2019.01070.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253734" y="539250"/>
            <a:ext cx="77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Refrences </a:t>
            </a: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contd..</a:t>
            </a:r>
            <a:endParaRPr b="1" i="0" sz="6000" u="none" cap="none" strike="noStrik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53725" y="2433500"/>
            <a:ext cx="17355600" cy="10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[4] M. Zhang, G. Tian, Y. Zhang and H. Liu, "Sequential Learning for Ingredient Recognition From Images," in IEEE Transactions on Circuits and Systems for Video Technology, vol. 33, no. 5, pp. 2162-2175, May 2023, doi: 10.1109/TCSVT.2022.3218790.</a:t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[5]M. Zhang, G. Tian, Y. Zhang and H. Liu, "Sequential Learning for Ingredient Recognition From Images," in IEEE Transactions on Circuits and Systems for Video Technology, vol. 33, no. 5, pp. 2162-2175, May 2023, doi: 10.1109/TCSVT.2022.3218790.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[6] Xin Chen, Hua Zhou, and Liang Diao. Chinesefoodnet: A large-scale image dataset for Chinese food recognition. CoRR, abs/1705.02743, 2017.</a:t>
            </a:r>
            <a:b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[7] Angela Fan, Mike Lewis, and Yann Dauphin. Hierarchical neural story generation. In ACL, 2018.</a:t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11121578" y="170110"/>
            <a:ext cx="3740208" cy="9838283"/>
            <a:chOff x="0" y="-28575"/>
            <a:chExt cx="985075" cy="2591153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985075" cy="2562578"/>
            </a:xfrm>
            <a:custGeom>
              <a:rect b="b" l="l" r="r" t="t"/>
              <a:pathLst>
                <a:path extrusionOk="0" h="2562578" w="985075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00480"/>
                  </a:lnTo>
                  <a:cubicBezTo>
                    <a:pt x="985075" y="2516949"/>
                    <a:pt x="978533" y="2532744"/>
                    <a:pt x="966887" y="2544390"/>
                  </a:cubicBezTo>
                  <a:cubicBezTo>
                    <a:pt x="955242" y="2556035"/>
                    <a:pt x="939447" y="2562578"/>
                    <a:pt x="922978" y="2562578"/>
                  </a:cubicBezTo>
                  <a:lnTo>
                    <a:pt x="62098" y="2562578"/>
                  </a:lnTo>
                  <a:cubicBezTo>
                    <a:pt x="27802" y="2562578"/>
                    <a:pt x="0" y="2534776"/>
                    <a:pt x="0" y="2500480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1776887" y="1957416"/>
            <a:ext cx="6169798" cy="6372168"/>
            <a:chOff x="0" y="0"/>
            <a:chExt cx="6350000" cy="6558280"/>
          </a:xfrm>
        </p:grpSpPr>
        <p:sp>
          <p:nvSpPr>
            <p:cNvPr id="104" name="Google Shape;104;p14"/>
            <p:cNvSpPr/>
            <p:nvPr/>
          </p:nvSpPr>
          <p:spPr>
            <a:xfrm>
              <a:off x="74930" y="74930"/>
              <a:ext cx="6200140" cy="6408420"/>
            </a:xfrm>
            <a:custGeom>
              <a:rect b="b" l="l" r="r" t="t"/>
              <a:pathLst>
                <a:path extrusionOk="0"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7564" r="-2756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0" y="0"/>
              <a:ext cx="6350000" cy="6558280"/>
            </a:xfrm>
            <a:custGeom>
              <a:rect b="b" l="l" r="r" t="t"/>
              <a:pathLst>
                <a:path extrusionOk="0"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3D2D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312870" y="893908"/>
            <a:ext cx="64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6000"/>
          </a:p>
        </p:txBody>
      </p:sp>
      <p:sp>
        <p:nvSpPr>
          <p:cNvPr id="107" name="Google Shape;107;p14"/>
          <p:cNvSpPr txBox="1"/>
          <p:nvPr/>
        </p:nvSpPr>
        <p:spPr>
          <a:xfrm>
            <a:off x="312875" y="2816896"/>
            <a:ext cx="10439400" cy="6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Food is not just subsistence; it shapes our culture and influences our well-being.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"We are what we eat"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 food directly affects our overall well-being.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recent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corona pandemic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situation made us realize many things.</a:t>
            </a:r>
            <a:endParaRPr sz="32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39927" y="170110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2"/>
          <p:cNvGrpSpPr/>
          <p:nvPr/>
        </p:nvGrpSpPr>
        <p:grpSpPr>
          <a:xfrm>
            <a:off x="14134575" y="1623801"/>
            <a:ext cx="3740231" cy="9306384"/>
            <a:chOff x="0" y="-38100"/>
            <a:chExt cx="985075" cy="2604204"/>
          </a:xfrm>
        </p:grpSpPr>
        <p:sp>
          <p:nvSpPr>
            <p:cNvPr id="271" name="Google Shape;271;p32"/>
            <p:cNvSpPr/>
            <p:nvPr/>
          </p:nvSpPr>
          <p:spPr>
            <a:xfrm>
              <a:off x="0" y="-19052"/>
              <a:ext cx="985075" cy="2585156"/>
            </a:xfrm>
            <a:custGeom>
              <a:rect b="b" l="l" r="r" t="t"/>
              <a:pathLst>
                <a:path extrusionOk="0" h="2585156" w="985075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23058"/>
                  </a:lnTo>
                  <a:cubicBezTo>
                    <a:pt x="985075" y="2539527"/>
                    <a:pt x="978533" y="2555322"/>
                    <a:pt x="966887" y="2566968"/>
                  </a:cubicBezTo>
                  <a:cubicBezTo>
                    <a:pt x="955242" y="2578613"/>
                    <a:pt x="939447" y="2585156"/>
                    <a:pt x="922978" y="2585156"/>
                  </a:cubicBezTo>
                  <a:lnTo>
                    <a:pt x="62098" y="2585156"/>
                  </a:lnTo>
                  <a:cubicBezTo>
                    <a:pt x="45628" y="2585156"/>
                    <a:pt x="29833" y="2578613"/>
                    <a:pt x="18188" y="2566968"/>
                  </a:cubicBezTo>
                  <a:cubicBezTo>
                    <a:pt x="6542" y="2555322"/>
                    <a:pt x="0" y="2539527"/>
                    <a:pt x="0" y="2523058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32"/>
          <p:cNvSpPr txBox="1"/>
          <p:nvPr/>
        </p:nvSpPr>
        <p:spPr>
          <a:xfrm>
            <a:off x="1436960" y="3963774"/>
            <a:ext cx="9159577" cy="1601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1043600" y="2707800"/>
            <a:ext cx="5891530" cy="5751612"/>
            <a:chOff x="0" y="0"/>
            <a:chExt cx="6350000" cy="6558280"/>
          </a:xfrm>
        </p:grpSpPr>
        <p:sp>
          <p:nvSpPr>
            <p:cNvPr id="275" name="Google Shape;275;p32"/>
            <p:cNvSpPr/>
            <p:nvPr/>
          </p:nvSpPr>
          <p:spPr>
            <a:xfrm>
              <a:off x="74930" y="74930"/>
              <a:ext cx="6200140" cy="6408420"/>
            </a:xfrm>
            <a:custGeom>
              <a:rect b="b" l="l" r="r" t="t"/>
              <a:pathLst>
                <a:path extrusionOk="0"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314" r="-131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0" y="0"/>
              <a:ext cx="6350000" cy="6558280"/>
            </a:xfrm>
            <a:custGeom>
              <a:rect b="b" l="l" r="r" t="t"/>
              <a:pathLst>
                <a:path extrusionOk="0"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6282" r="6282" t="0"/>
          <a:stretch/>
        </p:blipFill>
        <p:spPr>
          <a:xfrm>
            <a:off x="12207306" y="2646650"/>
            <a:ext cx="6080700" cy="532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" y="724642"/>
            <a:ext cx="965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Introduction contd...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44182" y="2272125"/>
            <a:ext cx="11025300" cy="7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502" lvl="1" marL="690879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There is a need for food recipe generator systems that can infer ingredients and cooking instructions from a prepared meal.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9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Food recognition poses challenges due to its variability and complex composition.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indent="-142302" lvl="1" marL="690879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9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Overcoming these obstacles require new strategies and innovative techniques.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1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31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39927" y="170110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169618" y="316920"/>
            <a:ext cx="4392295" cy="9514962"/>
            <a:chOff x="0" y="-38100"/>
            <a:chExt cx="1763140" cy="2623256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0"/>
              <a:ext cx="1763140" cy="2585156"/>
            </a:xfrm>
            <a:custGeom>
              <a:rect b="b" l="l" r="r" t="t"/>
              <a:pathLst>
                <a:path extrusionOk="0" h="2585156" w="1763140">
                  <a:moveTo>
                    <a:pt x="34694" y="0"/>
                  </a:moveTo>
                  <a:lnTo>
                    <a:pt x="1728446" y="0"/>
                  </a:lnTo>
                  <a:cubicBezTo>
                    <a:pt x="1747607" y="0"/>
                    <a:pt x="1763140" y="15533"/>
                    <a:pt x="1763140" y="34694"/>
                  </a:cubicBezTo>
                  <a:lnTo>
                    <a:pt x="1763140" y="2550461"/>
                  </a:lnTo>
                  <a:cubicBezTo>
                    <a:pt x="1763140" y="2569622"/>
                    <a:pt x="1747607" y="2585156"/>
                    <a:pt x="1728446" y="2585156"/>
                  </a:cubicBezTo>
                  <a:lnTo>
                    <a:pt x="34694" y="2585156"/>
                  </a:lnTo>
                  <a:cubicBezTo>
                    <a:pt x="15533" y="2585156"/>
                    <a:pt x="0" y="2569622"/>
                    <a:pt x="0" y="2550461"/>
                  </a:cubicBezTo>
                  <a:lnTo>
                    <a:pt x="0" y="34694"/>
                  </a:lnTo>
                  <a:cubicBezTo>
                    <a:pt x="0" y="15533"/>
                    <a:pt x="15533" y="0"/>
                    <a:pt x="34694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319600" y="1906975"/>
            <a:ext cx="5304155" cy="5685373"/>
            <a:chOff x="0" y="0"/>
            <a:chExt cx="6350000" cy="6558280"/>
          </a:xfrm>
        </p:grpSpPr>
        <p:sp>
          <p:nvSpPr>
            <p:cNvPr id="125" name="Google Shape;125;p16"/>
            <p:cNvSpPr/>
            <p:nvPr/>
          </p:nvSpPr>
          <p:spPr>
            <a:xfrm>
              <a:off x="74930" y="74930"/>
              <a:ext cx="6200140" cy="6408420"/>
            </a:xfrm>
            <a:custGeom>
              <a:rect b="b" l="l" r="r" t="t"/>
              <a:pathLst>
                <a:path extrusionOk="0"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27564" r="-2756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0" y="0"/>
              <a:ext cx="6350000" cy="6558280"/>
            </a:xfrm>
            <a:custGeom>
              <a:rect b="b" l="l" r="r" t="t"/>
              <a:pathLst>
                <a:path extrusionOk="0"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4515700" y="672525"/>
            <a:ext cx="630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Related works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39927" y="170110"/>
            <a:ext cx="3086101" cy="13800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5623750" y="1550200"/>
            <a:ext cx="12432600" cy="11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8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Food identification focuses on ingredients, and recipes, not preparation methods.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8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Differentiating dish components and preparation methods is crucial in food identification.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8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lang="en-US"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"Sequential Learning for Ingredient Recognition from Images"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proposes the identification of ingredients in complex recipes using a combination of CNN, RNN, and LSTM networks.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42302" lvl="1" marL="690879" marR="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r>
              <a:t/>
            </a:r>
            <a:endParaRPr b="1" i="0" sz="3199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2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99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4825350" y="626798"/>
            <a:ext cx="863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Related works contd…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927" y="170110"/>
            <a:ext cx="3086101" cy="1380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61971" y="505338"/>
            <a:ext cx="4392295" cy="9514962"/>
            <a:chOff x="0" y="-38100"/>
            <a:chExt cx="1763140" cy="2623256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1763140" cy="2585156"/>
            </a:xfrm>
            <a:custGeom>
              <a:rect b="b" l="l" r="r" t="t"/>
              <a:pathLst>
                <a:path extrusionOk="0" h="2585156" w="1763140">
                  <a:moveTo>
                    <a:pt x="34694" y="0"/>
                  </a:moveTo>
                  <a:lnTo>
                    <a:pt x="1728446" y="0"/>
                  </a:lnTo>
                  <a:cubicBezTo>
                    <a:pt x="1747607" y="0"/>
                    <a:pt x="1763140" y="15533"/>
                    <a:pt x="1763140" y="34694"/>
                  </a:cubicBezTo>
                  <a:lnTo>
                    <a:pt x="1763140" y="2550461"/>
                  </a:lnTo>
                  <a:cubicBezTo>
                    <a:pt x="1763140" y="2569622"/>
                    <a:pt x="1747607" y="2585156"/>
                    <a:pt x="1728446" y="2585156"/>
                  </a:cubicBezTo>
                  <a:lnTo>
                    <a:pt x="34694" y="2585156"/>
                  </a:lnTo>
                  <a:cubicBezTo>
                    <a:pt x="15533" y="2585156"/>
                    <a:pt x="0" y="2569622"/>
                    <a:pt x="0" y="2550461"/>
                  </a:cubicBezTo>
                  <a:lnTo>
                    <a:pt x="0" y="34694"/>
                  </a:lnTo>
                  <a:cubicBezTo>
                    <a:pt x="0" y="15533"/>
                    <a:pt x="15533" y="0"/>
                    <a:pt x="34694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154474" y="1775211"/>
            <a:ext cx="5789126" cy="6736577"/>
            <a:chOff x="0" y="0"/>
            <a:chExt cx="6350000" cy="6558280"/>
          </a:xfrm>
        </p:grpSpPr>
        <p:sp>
          <p:nvSpPr>
            <p:cNvPr id="140" name="Google Shape;140;p17"/>
            <p:cNvSpPr/>
            <p:nvPr/>
          </p:nvSpPr>
          <p:spPr>
            <a:xfrm>
              <a:off x="74930" y="74930"/>
              <a:ext cx="6200140" cy="6408420"/>
            </a:xfrm>
            <a:custGeom>
              <a:rect b="b" l="l" r="r" t="t"/>
              <a:pathLst>
                <a:path extrusionOk="0"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7564" r="-2756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0" y="0"/>
              <a:ext cx="6350000" cy="6558280"/>
            </a:xfrm>
            <a:custGeom>
              <a:rect b="b" l="l" r="r" t="t"/>
              <a:pathLst>
                <a:path extrusionOk="0"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7"/>
          <p:cNvSpPr txBox="1"/>
          <p:nvPr/>
        </p:nvSpPr>
        <p:spPr>
          <a:xfrm>
            <a:off x="5943775" y="2207013"/>
            <a:ext cx="11847000" cy="6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502" lvl="1" marL="690878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Char char="•"/>
            </a:pPr>
            <a:r>
              <a:rPr b="1"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Deep learning-based </a:t>
            </a:r>
            <a:r>
              <a:rPr b="1" lang="en-US"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"Large Scale Visual Food Recognition"</a:t>
            </a:r>
            <a:r>
              <a:rPr b="1"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has been proposed to recognize food in large-scale food images.</a:t>
            </a:r>
            <a:endParaRPr b="1"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502" lvl="1" marL="690878" rtl="0" algn="just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Char char="•"/>
            </a:pPr>
            <a:r>
              <a:rPr b="1"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most important drawback that motivated our project is the </a:t>
            </a:r>
            <a:r>
              <a:rPr b="1" lang="en-US" sz="3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absence of a comprehensive system</a:t>
            </a:r>
            <a:r>
              <a:rPr b="1"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that integrates the three components together: ingredient recognition, food identification, and recipe generation.</a:t>
            </a:r>
            <a:endParaRPr b="1"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0" y="255254"/>
            <a:ext cx="2991130" cy="2404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615211" y="255254"/>
            <a:ext cx="113679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615211" y="1723613"/>
            <a:ext cx="3506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Motivation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15075" y="2274352"/>
            <a:ext cx="16462200" cy="7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COVID-19 pandemic has emphasized the importance of home cooking as a means of ensuring food security and minimizing health risks.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4544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Recognizing and understanding food is challenging due to ingredient complexity, variability, and cooking deformations and it requires advanced visual ingredient detection.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1422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5439" lvl="1" marL="69088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These challenges motivated us to propose innovative solution that generates accurate recipes from food images, simplifying home cooking.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45441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11607" y="91089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14441598" y="1491131"/>
            <a:ext cx="3784430" cy="8625759"/>
            <a:chOff x="0" y="-38100"/>
            <a:chExt cx="1524081" cy="2635515"/>
          </a:xfrm>
        </p:grpSpPr>
        <p:sp>
          <p:nvSpPr>
            <p:cNvPr id="157" name="Google Shape;157;p19"/>
            <p:cNvSpPr/>
            <p:nvPr/>
          </p:nvSpPr>
          <p:spPr>
            <a:xfrm>
              <a:off x="0" y="0"/>
              <a:ext cx="1524081" cy="2597415"/>
            </a:xfrm>
            <a:custGeom>
              <a:rect b="b" l="l" r="r" t="t"/>
              <a:pathLst>
                <a:path extrusionOk="0" h="2597415" w="1524081">
                  <a:moveTo>
                    <a:pt x="40136" y="0"/>
                  </a:moveTo>
                  <a:lnTo>
                    <a:pt x="1483945" y="0"/>
                  </a:lnTo>
                  <a:cubicBezTo>
                    <a:pt x="1494589" y="0"/>
                    <a:pt x="1504798" y="4229"/>
                    <a:pt x="1512325" y="11756"/>
                  </a:cubicBezTo>
                  <a:cubicBezTo>
                    <a:pt x="1519852" y="19283"/>
                    <a:pt x="1524081" y="29491"/>
                    <a:pt x="1524081" y="40136"/>
                  </a:cubicBezTo>
                  <a:lnTo>
                    <a:pt x="1524081" y="2557279"/>
                  </a:lnTo>
                  <a:cubicBezTo>
                    <a:pt x="1524081" y="2579445"/>
                    <a:pt x="1506111" y="2597415"/>
                    <a:pt x="1483945" y="2597415"/>
                  </a:cubicBezTo>
                  <a:lnTo>
                    <a:pt x="40136" y="2597415"/>
                  </a:lnTo>
                  <a:cubicBezTo>
                    <a:pt x="17970" y="2597415"/>
                    <a:pt x="0" y="2579445"/>
                    <a:pt x="0" y="2557279"/>
                  </a:cubicBezTo>
                  <a:lnTo>
                    <a:pt x="0" y="40136"/>
                  </a:lnTo>
                  <a:cubicBezTo>
                    <a:pt x="0" y="17970"/>
                    <a:pt x="17970" y="0"/>
                    <a:pt x="40136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9"/>
          <p:cNvSpPr txBox="1"/>
          <p:nvPr/>
        </p:nvSpPr>
        <p:spPr>
          <a:xfrm>
            <a:off x="785350" y="532775"/>
            <a:ext cx="14859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 contd..</a:t>
            </a:r>
            <a:endParaRPr b="1" sz="6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 Architecture</a:t>
            </a:r>
            <a:endParaRPr b="1" sz="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927" y="170110"/>
            <a:ext cx="3086101" cy="138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88" y="3046950"/>
            <a:ext cx="17881424" cy="5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5240" l="0" r="17950" t="6108"/>
          <a:stretch/>
        </p:blipFill>
        <p:spPr>
          <a:xfrm>
            <a:off x="7570350" y="1402575"/>
            <a:ext cx="10530350" cy="84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402625" y="424425"/>
            <a:ext cx="14114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 contd..</a:t>
            </a:r>
            <a:endParaRPr b="1" sz="60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 Chart: Recipe Generator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2625" y="3429000"/>
            <a:ext cx="77301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flow chart shows the execution flow of the proposed recipe generation system. 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proposed system is trained on different CNN models.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494997" y="571500"/>
            <a:ext cx="905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-462300" y="1991625"/>
            <a:ext cx="17631600" cy="7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31800" lvl="3" marL="18288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dataset used in the experiments consists of approximately 45k recipes in a tabular format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3" marL="18288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b="1" i="0" lang="en-US" sz="3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dataset provides essential information such as recipe IDs, names, image URLs,ingredient lists and cooking directions. </a:t>
            </a:r>
            <a:endParaRPr b="1" i="0" sz="3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-431800" lvl="3" marL="18288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b="1" lang="en-US" sz="3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"Images"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 folder contains a vast collection of approximately </a:t>
            </a:r>
            <a:r>
              <a:rPr b="1" lang="en-US"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1125 subfolders</a:t>
            </a:r>
            <a:r>
              <a:rPr b="1" lang="en-US" sz="3200">
                <a:latin typeface="Consolas"/>
                <a:ea typeface="Consolas"/>
                <a:cs typeface="Consolas"/>
                <a:sym typeface="Consolas"/>
              </a:rPr>
              <a:t>. Within each subfolder, there are approximately 6 images of the corresponding recipe.</a:t>
            </a:r>
            <a:endParaRPr b="1"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just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45975" y="1616875"/>
            <a:ext cx="812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Dataset description</a:t>
            </a:r>
            <a:endParaRPr b="1" sz="13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1907" y="-11"/>
            <a:ext cx="3086101" cy="13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